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65" r:id="rId5"/>
    <p:sldId id="264" r:id="rId6"/>
    <p:sldId id="260" r:id="rId7"/>
    <p:sldId id="261" r:id="rId8"/>
    <p:sldId id="262" r:id="rId9"/>
    <p:sldId id="263"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buXrX4PQ0cPQTOWPvaOl5k1mt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729"/>
  </p:normalViewPr>
  <p:slideViewPr>
    <p:cSldViewPr snapToGrid="0">
      <p:cViewPr varScale="1">
        <p:scale>
          <a:sx n="109" d="100"/>
          <a:sy n="109"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10" descr="Background pattern&#10;&#10;Description automatically generated"/>
          <p:cNvPicPr preferRelativeResize="0"/>
          <p:nvPr/>
        </p:nvPicPr>
        <p:blipFill rotWithShape="1">
          <a:blip r:embed="rId2">
            <a:alphaModFix/>
          </a:blip>
          <a:srcRect/>
          <a:stretch/>
        </p:blipFill>
        <p:spPr>
          <a:xfrm>
            <a:off x="0" y="428"/>
            <a:ext cx="12192000" cy="6857143"/>
          </a:xfrm>
          <a:prstGeom prst="rect">
            <a:avLst/>
          </a:prstGeom>
          <a:noFill/>
          <a:ln>
            <a:noFill/>
          </a:ln>
        </p:spPr>
      </p:pic>
      <p:sp>
        <p:nvSpPr>
          <p:cNvPr id="14" name="Google Shape;14;p10"/>
          <p:cNvSpPr txBox="1">
            <a:spLocks noGrp="1"/>
          </p:cNvSpPr>
          <p:nvPr>
            <p:ph type="ctrTitle"/>
          </p:nvPr>
        </p:nvSpPr>
        <p:spPr>
          <a:xfrm>
            <a:off x="769832" y="2734654"/>
            <a:ext cx="10792626" cy="27004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69E"/>
              </a:buClr>
              <a:buSzPts val="6000"/>
              <a:buFont typeface="Calibri"/>
              <a:buNone/>
              <a:defRPr sz="6000" b="1">
                <a:solidFill>
                  <a:srgbClr val="00569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0"/>
          <p:cNvSpPr txBox="1">
            <a:spLocks noGrp="1"/>
          </p:cNvSpPr>
          <p:nvPr>
            <p:ph type="subTitle" idx="1"/>
          </p:nvPr>
        </p:nvSpPr>
        <p:spPr>
          <a:xfrm>
            <a:off x="769832" y="5665862"/>
            <a:ext cx="10792626" cy="709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5561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69E"/>
              </a:buClr>
              <a:buSzPts val="4400"/>
              <a:buFont typeface="Calibri"/>
              <a:buNone/>
              <a:defRPr b="1">
                <a:solidFill>
                  <a:srgbClr val="00569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body" idx="1"/>
          </p:nvPr>
        </p:nvSpPr>
        <p:spPr>
          <a:xfrm>
            <a:off x="556189"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53055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530552"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a:spLocks noGrp="1"/>
          </p:cNvSpPr>
          <p:nvPr>
            <p:ph type="pic" idx="2"/>
          </p:nvPr>
        </p:nvSpPr>
        <p:spPr>
          <a:xfrm>
            <a:off x="5183188" y="987425"/>
            <a:ext cx="6172200" cy="4873625"/>
          </a:xfrm>
          <a:prstGeom prst="rect">
            <a:avLst/>
          </a:prstGeom>
          <a:noFill/>
          <a:ln>
            <a:noFill/>
          </a:ln>
        </p:spPr>
      </p:sp>
      <p:sp>
        <p:nvSpPr>
          <p:cNvPr id="57" name="Google Shape;57;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9"/>
          <p:cNvPicPr preferRelativeResize="0"/>
          <p:nvPr/>
        </p:nvPicPr>
        <p:blipFill rotWithShape="1">
          <a:blip r:embed="rId12">
            <a:alphaModFix/>
          </a:blip>
          <a:srcRect/>
          <a:stretch/>
        </p:blipFill>
        <p:spPr>
          <a:xfrm>
            <a:off x="0" y="428"/>
            <a:ext cx="12191999" cy="6857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fmatch.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occa.org/fellowships-overview/" TargetMode="External"/><Relationship Id="rId2" Type="http://schemas.openxmlformats.org/officeDocument/2006/relationships/hyperlink" Target="https://www.cognitoforms.com/SocietyOfCriticalCareAnesthesiologists/ProgramExceptionAgree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occa.org/match-exception-violation-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occa.org/fellowships-over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nazish.hashmi@duk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769832" y="2734654"/>
            <a:ext cx="11422168" cy="27004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69E"/>
              </a:buClr>
              <a:buSzPts val="6000"/>
              <a:buFont typeface="Calibri"/>
              <a:buNone/>
            </a:pPr>
            <a:r>
              <a:rPr lang="en-US" dirty="0"/>
              <a:t>Critical Care Anesthesiology Fellowship Match 2025</a:t>
            </a:r>
            <a:endParaRPr dirty="0"/>
          </a:p>
        </p:txBody>
      </p:sp>
      <p:sp>
        <p:nvSpPr>
          <p:cNvPr id="78" name="Google Shape;78;p1"/>
          <p:cNvSpPr txBox="1">
            <a:spLocks noGrp="1"/>
          </p:cNvSpPr>
          <p:nvPr>
            <p:ph type="subTitle" idx="1"/>
          </p:nvPr>
        </p:nvSpPr>
        <p:spPr>
          <a:xfrm>
            <a:off x="769832" y="5059017"/>
            <a:ext cx="10792626" cy="131614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dirty="0"/>
              <a:t>Match Exceptions Policies</a:t>
            </a:r>
            <a:endParaRPr dirty="0"/>
          </a:p>
          <a:p>
            <a:pPr marL="0" lvl="0" indent="0" algn="l" rtl="0">
              <a:lnSpc>
                <a:spcPct val="90000"/>
              </a:lnSpc>
              <a:spcBef>
                <a:spcPts val="1000"/>
              </a:spcBef>
              <a:spcAft>
                <a:spcPts val="0"/>
              </a:spcAft>
              <a:buClr>
                <a:schemeClr val="dk1"/>
              </a:buClr>
              <a:buSzPts val="3600"/>
              <a:buNone/>
            </a:pPr>
            <a:r>
              <a:rPr lang="en-US" sz="3600" dirty="0"/>
              <a:t>SOCCA Program Director’s Advisory Council (PDAC)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55618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69E"/>
              </a:buClr>
              <a:buSzPts val="4400"/>
              <a:buFont typeface="Calibri"/>
              <a:buNone/>
            </a:pPr>
            <a:r>
              <a:rPr lang="en-US"/>
              <a:t>SOCCA Match Exceptions</a:t>
            </a:r>
            <a:endParaRPr/>
          </a:p>
        </p:txBody>
      </p:sp>
      <p:sp>
        <p:nvSpPr>
          <p:cNvPr id="84" name="Google Shape;84;p2"/>
          <p:cNvSpPr txBox="1">
            <a:spLocks noGrp="1"/>
          </p:cNvSpPr>
          <p:nvPr>
            <p:ph type="body" idx="1"/>
          </p:nvPr>
        </p:nvSpPr>
        <p:spPr>
          <a:xfrm>
            <a:off x="556189"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hlinkClick r:id="rId3"/>
              </a:rPr>
              <a:t>SF Match </a:t>
            </a:r>
            <a:r>
              <a:rPr lang="en-US" dirty="0"/>
              <a:t>is the official portal endorsed by the SOCCA PDAC for fellowship applications and matching.</a:t>
            </a:r>
          </a:p>
          <a:p>
            <a:pPr marL="228600" lvl="0" indent="-228600" algn="l" rtl="0">
              <a:lnSpc>
                <a:spcPct val="90000"/>
              </a:lnSpc>
              <a:spcBef>
                <a:spcPts val="0"/>
              </a:spcBef>
              <a:spcAft>
                <a:spcPts val="0"/>
              </a:spcAft>
              <a:buClr>
                <a:schemeClr val="dk1"/>
              </a:buClr>
              <a:buSzPts val="2800"/>
              <a:buChar char="•"/>
            </a:pPr>
            <a:endParaRPr sz="900" dirty="0"/>
          </a:p>
          <a:p>
            <a:pPr marL="228600" lvl="0" indent="-228600" algn="l" rtl="0">
              <a:lnSpc>
                <a:spcPct val="90000"/>
              </a:lnSpc>
              <a:spcBef>
                <a:spcPts val="1000"/>
              </a:spcBef>
              <a:spcAft>
                <a:spcPts val="0"/>
              </a:spcAft>
              <a:buClr>
                <a:schemeClr val="dk1"/>
              </a:buClr>
              <a:buSzPts val="2800"/>
              <a:buChar char="•"/>
            </a:pPr>
            <a:r>
              <a:rPr lang="en-US" dirty="0"/>
              <a:t>SOCCA recognizes an “Exception Agreement” process that may occur before rank list submission but must align with the timeline set by the SOCCA PDAC.  </a:t>
            </a:r>
          </a:p>
          <a:p>
            <a:pPr marL="228600" lvl="0" indent="-228600" algn="l" rtl="0">
              <a:lnSpc>
                <a:spcPct val="90000"/>
              </a:lnSpc>
              <a:spcBef>
                <a:spcPts val="1000"/>
              </a:spcBef>
              <a:spcAft>
                <a:spcPts val="0"/>
              </a:spcAft>
              <a:buClr>
                <a:schemeClr val="dk1"/>
              </a:buClr>
              <a:buSzPts val="2800"/>
              <a:buChar char="•"/>
            </a:pPr>
            <a:endParaRPr sz="800" dirty="0"/>
          </a:p>
          <a:p>
            <a:pPr marL="228600" lvl="0" indent="-228600" algn="l" rtl="0">
              <a:lnSpc>
                <a:spcPct val="90000"/>
              </a:lnSpc>
              <a:spcBef>
                <a:spcPts val="1000"/>
              </a:spcBef>
              <a:spcAft>
                <a:spcPts val="0"/>
              </a:spcAft>
              <a:buClr>
                <a:schemeClr val="dk1"/>
              </a:buClr>
              <a:buSzPts val="2800"/>
              <a:buChar char="•"/>
            </a:pPr>
            <a:r>
              <a:rPr lang="en-US" dirty="0"/>
              <a:t>There are six agreed-upon instances where a program and an applicant may agree to use an Exception Agreement.</a:t>
            </a:r>
          </a:p>
          <a:p>
            <a:pPr marL="228600" lvl="0" indent="-228600" algn="l" rtl="0">
              <a:lnSpc>
                <a:spcPct val="90000"/>
              </a:lnSpc>
              <a:spcBef>
                <a:spcPts val="1000"/>
              </a:spcBef>
              <a:spcAft>
                <a:spcPts val="0"/>
              </a:spcAft>
              <a:buClr>
                <a:schemeClr val="dk1"/>
              </a:buClr>
              <a:buSzPts val="2800"/>
              <a:buChar char="•"/>
            </a:pPr>
            <a:endParaRPr sz="900" dirty="0"/>
          </a:p>
          <a:p>
            <a:pPr marL="228600" lvl="0" indent="-228600" algn="l" rtl="0">
              <a:lnSpc>
                <a:spcPct val="90000"/>
              </a:lnSpc>
              <a:spcBef>
                <a:spcPts val="1000"/>
              </a:spcBef>
              <a:spcAft>
                <a:spcPts val="0"/>
              </a:spcAft>
              <a:buClr>
                <a:schemeClr val="dk1"/>
              </a:buClr>
              <a:buSzPts val="2800"/>
              <a:buChar char="•"/>
            </a:pPr>
            <a:r>
              <a:rPr lang="en-US" dirty="0"/>
              <a:t>All programs and applicants must still register and submit rank lists in the SF Match, even if they use an Exception Agreement.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556189" y="365125"/>
            <a:ext cx="10515600" cy="1325563"/>
          </a:xfrm>
          <a:prstGeom prst="rect">
            <a:avLst/>
          </a:prstGeom>
          <a:noFill/>
          <a:ln>
            <a:noFill/>
          </a:ln>
        </p:spPr>
        <p:txBody>
          <a:bodyPr spcFirstLastPara="1" wrap="square" lIns="91425" tIns="45700" rIns="91425" bIns="45700" anchor="ctr" anchorCtr="0">
            <a:normAutofit/>
          </a:bodyPr>
          <a:lstStyle/>
          <a:p>
            <a:r>
              <a:rPr lang="en-US" b="1" dirty="0"/>
              <a:t>Eligibility for Match Exception Agreements</a:t>
            </a:r>
          </a:p>
        </p:txBody>
      </p:sp>
      <p:sp>
        <p:nvSpPr>
          <p:cNvPr id="90" name="Google Shape;90;p3"/>
          <p:cNvSpPr txBox="1">
            <a:spLocks noGrp="1"/>
          </p:cNvSpPr>
          <p:nvPr>
            <p:ph type="body" idx="1"/>
          </p:nvPr>
        </p:nvSpPr>
        <p:spPr>
          <a:xfrm>
            <a:off x="556189" y="1541845"/>
            <a:ext cx="10515600" cy="483793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dirty="0"/>
              <a:t>Applicants may participate in a Match Exception Agreement with a single program if they meet any of the following criteria:</a:t>
            </a:r>
          </a:p>
          <a:p>
            <a:pPr marL="0" lvl="0" indent="0" algn="l" rtl="0">
              <a:lnSpc>
                <a:spcPct val="90000"/>
              </a:lnSpc>
              <a:spcBef>
                <a:spcPts val="0"/>
              </a:spcBef>
              <a:spcAft>
                <a:spcPts val="0"/>
              </a:spcAft>
              <a:buClr>
                <a:schemeClr val="dk1"/>
              </a:buClr>
              <a:buSzPct val="100000"/>
              <a:buNone/>
            </a:pPr>
            <a:endParaRPr sz="1100" dirty="0"/>
          </a:p>
          <a:p>
            <a:pPr marL="514350" lvl="0" indent="-514350" algn="l" rtl="0">
              <a:lnSpc>
                <a:spcPct val="90000"/>
              </a:lnSpc>
              <a:spcBef>
                <a:spcPts val="1000"/>
              </a:spcBef>
              <a:spcAft>
                <a:spcPts val="0"/>
              </a:spcAft>
              <a:buClr>
                <a:schemeClr val="dk1"/>
              </a:buClr>
              <a:buSzPct val="100000"/>
              <a:buAutoNum type="arabicPeriod"/>
            </a:pPr>
            <a:r>
              <a:rPr lang="en-US" dirty="0"/>
              <a:t>Active military service at the time of application </a:t>
            </a:r>
            <a:endParaRPr dirty="0"/>
          </a:p>
          <a:p>
            <a:pPr marL="514350" lvl="0" indent="-514350" algn="l" rtl="0">
              <a:lnSpc>
                <a:spcPct val="90000"/>
              </a:lnSpc>
              <a:spcBef>
                <a:spcPts val="1000"/>
              </a:spcBef>
              <a:spcAft>
                <a:spcPts val="0"/>
              </a:spcAft>
              <a:buClr>
                <a:schemeClr val="dk1"/>
              </a:buClr>
              <a:buSzPct val="100000"/>
              <a:buAutoNum type="arabicPeriod"/>
            </a:pPr>
            <a:r>
              <a:rPr lang="en-US" dirty="0"/>
              <a:t>Making a commitment to come to the institution of the ACCM fellowship for more than one year (for example, second fellowship year for EM candidates, Anesthesiology Cardiothoracic Anesthesia, or other approved second year)</a:t>
            </a:r>
            <a:endParaRPr dirty="0"/>
          </a:p>
          <a:p>
            <a:pPr marL="514350" lvl="0" indent="-514350" algn="l" rtl="0">
              <a:lnSpc>
                <a:spcPct val="90000"/>
              </a:lnSpc>
              <a:spcBef>
                <a:spcPts val="1000"/>
              </a:spcBef>
              <a:spcAft>
                <a:spcPts val="0"/>
              </a:spcAft>
              <a:buClr>
                <a:schemeClr val="dk1"/>
              </a:buClr>
              <a:buSzPct val="100000"/>
              <a:buAutoNum type="arabicPeriod"/>
            </a:pPr>
            <a:r>
              <a:rPr lang="en-US" dirty="0"/>
              <a:t>Enrolled in an anesthesiology residency outside of the USA at the time of the application</a:t>
            </a:r>
            <a:endParaRPr dirty="0"/>
          </a:p>
          <a:p>
            <a:pPr marL="514350" lvl="0" indent="-514350" algn="l" rtl="0">
              <a:lnSpc>
                <a:spcPct val="90000"/>
              </a:lnSpc>
              <a:spcBef>
                <a:spcPts val="1000"/>
              </a:spcBef>
              <a:spcAft>
                <a:spcPts val="0"/>
              </a:spcAft>
              <a:buClr>
                <a:schemeClr val="dk1"/>
              </a:buClr>
              <a:buSzPct val="100000"/>
              <a:buAutoNum type="arabicPeriod"/>
            </a:pPr>
            <a:r>
              <a:rPr lang="en-US" dirty="0"/>
              <a:t>Residing outside of the USA at the time of the application or who are not eligible for ABA certification due to non-US training.</a:t>
            </a:r>
            <a:endParaRPr dirty="0"/>
          </a:p>
          <a:p>
            <a:pPr marL="514350" lvl="0" indent="-514350" algn="l" rtl="0">
              <a:lnSpc>
                <a:spcPct val="90000"/>
              </a:lnSpc>
              <a:spcBef>
                <a:spcPts val="1000"/>
              </a:spcBef>
              <a:spcAft>
                <a:spcPts val="0"/>
              </a:spcAft>
              <a:buClr>
                <a:schemeClr val="dk1"/>
              </a:buClr>
              <a:buSzPct val="100000"/>
              <a:buAutoNum type="arabicPeriod"/>
            </a:pPr>
            <a:r>
              <a:rPr lang="en-US" dirty="0"/>
              <a:t>Spouse or partner applying for a GME-approved post-graduate training program in the same region.</a:t>
            </a:r>
          </a:p>
          <a:p>
            <a:pPr marL="514350" lvl="0" indent="-514350" algn="l" rtl="0">
              <a:lnSpc>
                <a:spcPct val="90000"/>
              </a:lnSpc>
              <a:spcBef>
                <a:spcPts val="1000"/>
              </a:spcBef>
              <a:spcAft>
                <a:spcPts val="0"/>
              </a:spcAft>
              <a:buClr>
                <a:schemeClr val="dk1"/>
              </a:buClr>
              <a:buSzPct val="100000"/>
              <a:buAutoNum type="arabicPeriod"/>
            </a:pPr>
            <a:r>
              <a:rPr lang="en-US" dirty="0"/>
              <a:t>Internal candidates (i.e., applicants who are currently in the anesthesiology or emergency medicine residency programs at the same institution as the ACCM fellowship)</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5748-D283-C7B9-1A7F-1B16930EAF6B}"/>
              </a:ext>
            </a:extLst>
          </p:cNvPr>
          <p:cNvSpPr>
            <a:spLocks noGrp="1"/>
          </p:cNvSpPr>
          <p:nvPr>
            <p:ph type="title"/>
          </p:nvPr>
        </p:nvSpPr>
        <p:spPr/>
        <p:txBody>
          <a:bodyPr/>
          <a:lstStyle/>
          <a:p>
            <a:r>
              <a:rPr lang="en-US" b="1" dirty="0"/>
              <a:t>Active Military Exception Agreement: Clarification and Purpose</a:t>
            </a:r>
            <a:endParaRPr lang="en-US" dirty="0"/>
          </a:p>
        </p:txBody>
      </p:sp>
      <p:sp>
        <p:nvSpPr>
          <p:cNvPr id="3" name="Text Placeholder 2">
            <a:extLst>
              <a:ext uri="{FF2B5EF4-FFF2-40B4-BE49-F238E27FC236}">
                <a16:creationId xmlns:a16="http://schemas.microsoft.com/office/drawing/2014/main" id="{F67CB464-9CAD-9C78-E8E5-5A9770D2A2D8}"/>
              </a:ext>
            </a:extLst>
          </p:cNvPr>
          <p:cNvSpPr>
            <a:spLocks noGrp="1"/>
          </p:cNvSpPr>
          <p:nvPr>
            <p:ph type="body" idx="1"/>
          </p:nvPr>
        </p:nvSpPr>
        <p:spPr/>
        <p:txBody>
          <a:bodyPr/>
          <a:lstStyle/>
          <a:p>
            <a:r>
              <a:rPr lang="en-US" dirty="0"/>
              <a:t>This agreement has been specifically developed for individuals who will have service obligations during the fellowship period and who may not have received leave approval at the time of their fellowship application.</a:t>
            </a:r>
          </a:p>
          <a:p>
            <a:r>
              <a:rPr lang="en-US" dirty="0"/>
              <a:t>This exception agreement supports candidates awaiting leave approval or with pending applications to their respective services. By securing an early match to a specific fellowship program, candidates may strengthen their case for obtaining the necessary service leave for the fellowship.</a:t>
            </a:r>
          </a:p>
          <a:p>
            <a:endParaRPr lang="en-US" dirty="0"/>
          </a:p>
        </p:txBody>
      </p:sp>
    </p:spTree>
    <p:extLst>
      <p:ext uri="{BB962C8B-B14F-4D97-AF65-F5344CB8AC3E}">
        <p14:creationId xmlns:p14="http://schemas.microsoft.com/office/powerpoint/2010/main" val="218083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E9E3-CDD3-B880-CAD4-2B2CBC0F7706}"/>
              </a:ext>
            </a:extLst>
          </p:cNvPr>
          <p:cNvSpPr>
            <a:spLocks noGrp="1"/>
          </p:cNvSpPr>
          <p:nvPr>
            <p:ph type="title"/>
          </p:nvPr>
        </p:nvSpPr>
        <p:spPr/>
        <p:txBody>
          <a:bodyPr>
            <a:normAutofit/>
          </a:bodyPr>
          <a:lstStyle/>
          <a:p>
            <a:r>
              <a:rPr lang="en-US" sz="3600" b="1" dirty="0"/>
              <a:t>Match Exception Agreement: Key Details</a:t>
            </a:r>
            <a:endParaRPr lang="en-US" sz="3600" dirty="0"/>
          </a:p>
        </p:txBody>
      </p:sp>
      <p:sp>
        <p:nvSpPr>
          <p:cNvPr id="3" name="Text Placeholder 2">
            <a:extLst>
              <a:ext uri="{FF2B5EF4-FFF2-40B4-BE49-F238E27FC236}">
                <a16:creationId xmlns:a16="http://schemas.microsoft.com/office/drawing/2014/main" id="{AC8A7B1C-6C91-17B5-DB00-02C7CD48204C}"/>
              </a:ext>
            </a:extLst>
          </p:cNvPr>
          <p:cNvSpPr>
            <a:spLocks noGrp="1"/>
          </p:cNvSpPr>
          <p:nvPr>
            <p:ph type="body" idx="1"/>
          </p:nvPr>
        </p:nvSpPr>
        <p:spPr>
          <a:xfrm>
            <a:off x="556189" y="1536309"/>
            <a:ext cx="10515600" cy="4351338"/>
          </a:xfrm>
        </p:spPr>
        <p:txBody>
          <a:bodyPr>
            <a:normAutofit fontScale="85000" lnSpcReduction="10000"/>
          </a:bodyPr>
          <a:lstStyle/>
          <a:p>
            <a:pPr>
              <a:buFont typeface="Arial" panose="020B0604020202020204" pitchFamily="34" charset="0"/>
              <a:buChar char="•"/>
            </a:pPr>
            <a:r>
              <a:rPr lang="en-US" b="1" dirty="0"/>
              <a:t>Opens</a:t>
            </a:r>
            <a:r>
              <a:rPr lang="en-US" dirty="0"/>
              <a:t>: April 1, 2025</a:t>
            </a:r>
          </a:p>
          <a:p>
            <a:pPr marL="742950" lvl="1" indent="-285750">
              <a:buFont typeface="Arial" panose="020B0604020202020204" pitchFamily="34" charset="0"/>
              <a:buChar char="•"/>
            </a:pPr>
            <a:r>
              <a:rPr lang="en-US" dirty="0"/>
              <a:t>Any exception agreement offers before this date </a:t>
            </a:r>
            <a:r>
              <a:rPr lang="en-US" b="1" dirty="0"/>
              <a:t>are prohibited</a:t>
            </a:r>
            <a:r>
              <a:rPr lang="en-US" dirty="0"/>
              <a:t>.</a:t>
            </a:r>
          </a:p>
          <a:p>
            <a:pPr>
              <a:buFont typeface="Arial" panose="020B0604020202020204" pitchFamily="34" charset="0"/>
              <a:buChar char="•"/>
            </a:pPr>
            <a:r>
              <a:rPr lang="en-US" b="1" dirty="0"/>
              <a:t>Process</a:t>
            </a:r>
            <a:r>
              <a:rPr lang="en-US" dirty="0"/>
              <a:t>:</a:t>
            </a:r>
          </a:p>
          <a:p>
            <a:pPr marL="742950" lvl="1" indent="-285750">
              <a:buFont typeface="Arial" panose="020B0604020202020204" pitchFamily="34" charset="0"/>
              <a:buChar char="•"/>
            </a:pPr>
            <a:r>
              <a:rPr lang="en-US" dirty="0"/>
              <a:t>Program Directors may contact eligible applicants starting </a:t>
            </a:r>
            <a:r>
              <a:rPr lang="en-US" b="1" dirty="0"/>
              <a:t>April 1, 2025</a:t>
            </a:r>
            <a:r>
              <a:rPr lang="en-US" dirty="0"/>
              <a:t>.</a:t>
            </a:r>
          </a:p>
          <a:p>
            <a:pPr marL="742950" lvl="1" indent="-285750">
              <a:buFont typeface="Arial" panose="020B0604020202020204" pitchFamily="34" charset="0"/>
              <a:buChar char="•"/>
            </a:pPr>
            <a:r>
              <a:rPr lang="en-US" dirty="0"/>
              <a:t>Offer Window: Applicants have </a:t>
            </a:r>
            <a:r>
              <a:rPr lang="en-US" b="1" dirty="0"/>
              <a:t>72 hours</a:t>
            </a:r>
            <a:r>
              <a:rPr lang="en-US" dirty="0"/>
              <a:t> to accept or decline.</a:t>
            </a:r>
          </a:p>
          <a:p>
            <a:pPr marL="742950" lvl="1" indent="-285750">
              <a:buFont typeface="Arial" panose="020B0604020202020204" pitchFamily="34" charset="0"/>
              <a:buChar char="•"/>
            </a:pPr>
            <a:r>
              <a:rPr lang="en-US" dirty="0"/>
              <a:t>If accepted:</a:t>
            </a:r>
          </a:p>
          <a:p>
            <a:pPr marL="1143000" lvl="2" indent="-228600">
              <a:buFont typeface="Arial" panose="020B0604020202020204" pitchFamily="34" charset="0"/>
              <a:buChar char="•"/>
            </a:pPr>
            <a:r>
              <a:rPr lang="en-US" dirty="0"/>
              <a:t>The program submits the </a:t>
            </a:r>
            <a:r>
              <a:rPr lang="en-US" b="1" dirty="0">
                <a:hlinkClick r:id="rId2"/>
              </a:rPr>
              <a:t>Program Exception Agreement Form</a:t>
            </a:r>
            <a:r>
              <a:rPr lang="en-US" dirty="0">
                <a:hlinkClick r:id="rId2"/>
              </a:rPr>
              <a:t> </a:t>
            </a:r>
            <a:r>
              <a:rPr lang="en-US" dirty="0"/>
              <a:t>on the SOCCA website.</a:t>
            </a:r>
          </a:p>
          <a:p>
            <a:pPr marL="1143000" lvl="2" indent="-228600">
              <a:buFont typeface="Arial" panose="020B0604020202020204" pitchFamily="34" charset="0"/>
              <a:buChar char="•"/>
            </a:pPr>
            <a:r>
              <a:rPr lang="en-US" dirty="0"/>
              <a:t>Applicant receives an email with a link to complete their </a:t>
            </a:r>
            <a:r>
              <a:rPr lang="en-US" b="1" dirty="0"/>
              <a:t>Applicant Exception Agreement Form</a:t>
            </a:r>
            <a:r>
              <a:rPr lang="en-US" dirty="0"/>
              <a:t>.</a:t>
            </a:r>
          </a:p>
          <a:p>
            <a:pPr marL="742950" lvl="1" indent="-285750">
              <a:buFont typeface="Arial" panose="020B0604020202020204" pitchFamily="34" charset="0"/>
              <a:buChar char="•"/>
            </a:pPr>
            <a:r>
              <a:rPr lang="en-US" dirty="0"/>
              <a:t>Once both forms are completed, each party receives a confirmation email.</a:t>
            </a:r>
          </a:p>
          <a:p>
            <a:pPr>
              <a:buFont typeface="Arial" panose="020B0604020202020204" pitchFamily="34" charset="0"/>
              <a:buChar char="•"/>
            </a:pPr>
            <a:r>
              <a:rPr lang="en-US" b="1" dirty="0"/>
              <a:t>Important</a:t>
            </a:r>
            <a:r>
              <a:rPr lang="en-US" dirty="0"/>
              <a:t>:</a:t>
            </a:r>
          </a:p>
          <a:p>
            <a:pPr marL="742950" lvl="1" indent="-285750">
              <a:buFont typeface="Arial" panose="020B0604020202020204" pitchFamily="34" charset="0"/>
              <a:buChar char="•"/>
            </a:pPr>
            <a:r>
              <a:rPr lang="en-US" dirty="0"/>
              <a:t>Agreement is </a:t>
            </a:r>
            <a:r>
              <a:rPr lang="en-US" b="1" dirty="0"/>
              <a:t>not finalized</a:t>
            </a:r>
            <a:r>
              <a:rPr lang="en-US" dirty="0"/>
              <a:t> until both forms are submitted and confirmatory emails are received.</a:t>
            </a:r>
          </a:p>
          <a:p>
            <a:pPr marL="742950" lvl="1" indent="-285750">
              <a:buFont typeface="Arial" panose="020B0604020202020204" pitchFamily="34" charset="0"/>
              <a:buChar char="•"/>
            </a:pPr>
            <a:r>
              <a:rPr lang="en-US" dirty="0"/>
              <a:t>Finalized exceptions will be listed on the </a:t>
            </a:r>
            <a:r>
              <a:rPr lang="en-US" dirty="0">
                <a:hlinkClick r:id="rId3"/>
              </a:rPr>
              <a:t>SOCCA Fellowships Overview </a:t>
            </a:r>
            <a:r>
              <a:rPr lang="en-US" dirty="0"/>
              <a:t>page.</a:t>
            </a:r>
          </a:p>
        </p:txBody>
      </p:sp>
    </p:spTree>
    <p:extLst>
      <p:ext uri="{BB962C8B-B14F-4D97-AF65-F5344CB8AC3E}">
        <p14:creationId xmlns:p14="http://schemas.microsoft.com/office/powerpoint/2010/main" val="358019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556189" y="365126"/>
            <a:ext cx="10333484" cy="1309296"/>
          </a:xfrm>
          <a:prstGeom prst="rect">
            <a:avLst/>
          </a:prstGeom>
          <a:noFill/>
          <a:ln>
            <a:noFill/>
          </a:ln>
        </p:spPr>
        <p:txBody>
          <a:bodyPr spcFirstLastPara="1" wrap="square" lIns="91425" tIns="45700" rIns="91425" bIns="45700" anchor="ctr" anchorCtr="0">
            <a:normAutofit/>
          </a:bodyPr>
          <a:lstStyle/>
          <a:p>
            <a:r>
              <a:rPr lang="en-US" sz="4000"/>
              <a:t>Exception Agreement: Commitment Details</a:t>
            </a:r>
            <a:endParaRPr lang="en-US" sz="4000" b="1" dirty="0"/>
          </a:p>
        </p:txBody>
      </p:sp>
      <p:sp>
        <p:nvSpPr>
          <p:cNvPr id="102" name="Google Shape;102;p5"/>
          <p:cNvSpPr txBox="1">
            <a:spLocks noGrp="1"/>
          </p:cNvSpPr>
          <p:nvPr>
            <p:ph type="body" idx="1"/>
          </p:nvPr>
        </p:nvSpPr>
        <p:spPr>
          <a:xfrm>
            <a:off x="465131" y="1564368"/>
            <a:ext cx="10515600" cy="4351338"/>
          </a:xfrm>
          <a:prstGeom prst="rect">
            <a:avLst/>
          </a:prstGeom>
          <a:noFill/>
          <a:ln>
            <a:noFill/>
          </a:ln>
        </p:spPr>
        <p:txBody>
          <a:bodyPr spcFirstLastPara="1" wrap="square" lIns="91425" tIns="45700" rIns="91425" bIns="45700" anchor="t" anchorCtr="0">
            <a:normAutofit/>
          </a:bodyPr>
          <a:lstStyle/>
          <a:p>
            <a:r>
              <a:rPr lang="en-US" b="1" dirty="0"/>
              <a:t>Commitment to Match</a:t>
            </a:r>
            <a:r>
              <a:rPr lang="en-US" dirty="0"/>
              <a:t>:</a:t>
            </a:r>
          </a:p>
          <a:p>
            <a:pPr lvl="1">
              <a:buFont typeface="Arial" panose="020B0604020202020204" pitchFamily="34" charset="0"/>
              <a:buChar char="•"/>
            </a:pPr>
            <a:r>
              <a:rPr lang="en-US" dirty="0"/>
              <a:t>The Exception Agreement guarantees a match between the program and the applicant.</a:t>
            </a:r>
          </a:p>
          <a:p>
            <a:pPr lvl="1">
              <a:buFont typeface="Arial" panose="020B0604020202020204" pitchFamily="34" charset="0"/>
              <a:buChar char="•"/>
            </a:pPr>
            <a:r>
              <a:rPr lang="en-US" dirty="0"/>
              <a:t>Both parties are </a:t>
            </a:r>
            <a:r>
              <a:rPr lang="en-US" b="1" dirty="0"/>
              <a:t>required to rank to match each other</a:t>
            </a:r>
            <a:r>
              <a:rPr lang="en-US" dirty="0"/>
              <a:t> in the SF Match to formalize the agreement.</a:t>
            </a:r>
          </a:p>
          <a:p>
            <a:pPr marL="571500" lvl="1" indent="0">
              <a:buNone/>
            </a:pPr>
            <a:endParaRPr lang="en-US" dirty="0"/>
          </a:p>
          <a:p>
            <a:r>
              <a:rPr lang="en-US" b="1" dirty="0"/>
              <a:t>Timeframe</a:t>
            </a:r>
            <a:r>
              <a:rPr lang="en-US" dirty="0"/>
              <a:t>:</a:t>
            </a:r>
          </a:p>
          <a:p>
            <a:pPr lvl="1">
              <a:buFont typeface="Arial" panose="020B0604020202020204" pitchFamily="34" charset="0"/>
              <a:buChar char="•"/>
            </a:pPr>
            <a:r>
              <a:rPr lang="en-US" dirty="0"/>
              <a:t>All exception Agreements must be </a:t>
            </a:r>
            <a:r>
              <a:rPr lang="en-US" b="1" dirty="0"/>
              <a:t>offered and finalized</a:t>
            </a:r>
            <a:r>
              <a:rPr lang="en-US" dirty="0"/>
              <a:t> between </a:t>
            </a:r>
            <a:r>
              <a:rPr lang="en-US" b="1" dirty="0"/>
              <a:t>April 1 – May 6th, 2025</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556189" y="365126"/>
            <a:ext cx="10024725" cy="1309296"/>
          </a:xfrm>
          <a:prstGeom prst="rect">
            <a:avLst/>
          </a:prstGeom>
          <a:noFill/>
          <a:ln>
            <a:noFill/>
          </a:ln>
        </p:spPr>
        <p:txBody>
          <a:bodyPr spcFirstLastPara="1" wrap="square" lIns="91425" tIns="45700" rIns="91425" bIns="45700" anchor="ctr" anchorCtr="0">
            <a:normAutofit/>
          </a:bodyPr>
          <a:lstStyle/>
          <a:p>
            <a:r>
              <a:rPr lang="en-US" sz="3600" b="1" dirty="0"/>
              <a:t>Match Exception Agreement: Candidate Guidance</a:t>
            </a:r>
          </a:p>
        </p:txBody>
      </p:sp>
      <p:sp>
        <p:nvSpPr>
          <p:cNvPr id="108" name="Google Shape;108;p6"/>
          <p:cNvSpPr txBox="1">
            <a:spLocks noGrp="1"/>
          </p:cNvSpPr>
          <p:nvPr>
            <p:ph type="body" idx="1"/>
          </p:nvPr>
        </p:nvSpPr>
        <p:spPr>
          <a:xfrm>
            <a:off x="556189" y="1510519"/>
            <a:ext cx="10651074" cy="4982356"/>
          </a:xfrm>
          <a:prstGeom prst="rect">
            <a:avLst/>
          </a:prstGeom>
          <a:noFill/>
          <a:ln>
            <a:noFill/>
          </a:ln>
        </p:spPr>
        <p:txBody>
          <a:bodyPr spcFirstLastPara="1" wrap="square" lIns="91425" tIns="45700" rIns="91425" bIns="45700" anchor="t" anchorCtr="0">
            <a:normAutofit fontScale="70000" lnSpcReduction="20000"/>
          </a:bodyPr>
          <a:lstStyle/>
          <a:p>
            <a:r>
              <a:rPr lang="en-US" b="1" dirty="0"/>
              <a:t>Understand the Process</a:t>
            </a:r>
            <a:r>
              <a:rPr lang="en-US" dirty="0"/>
              <a:t>:</a:t>
            </a:r>
          </a:p>
          <a:p>
            <a:pPr lvl="1">
              <a:buFont typeface="Arial" panose="020B0604020202020204" pitchFamily="34" charset="0"/>
              <a:buChar char="•"/>
            </a:pPr>
            <a:r>
              <a:rPr lang="en-US" dirty="0"/>
              <a:t>Review the rules for the Match Exception Agreement Process.</a:t>
            </a:r>
          </a:p>
          <a:p>
            <a:pPr lvl="1">
              <a:buFont typeface="Arial" panose="020B0604020202020204" pitchFamily="34" charset="0"/>
              <a:buChar char="•"/>
            </a:pPr>
            <a:r>
              <a:rPr lang="en-US" dirty="0"/>
              <a:t>If you qualify, notify programs during your interview.</a:t>
            </a:r>
          </a:p>
          <a:p>
            <a:r>
              <a:rPr lang="en-US" b="1" dirty="0"/>
              <a:t>Program Participation</a:t>
            </a:r>
            <a:r>
              <a:rPr lang="en-US" dirty="0"/>
              <a:t>:</a:t>
            </a:r>
          </a:p>
          <a:p>
            <a:pPr lvl="1">
              <a:buFont typeface="Arial" panose="020B0604020202020204" pitchFamily="34" charset="0"/>
              <a:buChar char="•"/>
            </a:pPr>
            <a:r>
              <a:rPr lang="en-US" dirty="0"/>
              <a:t>Confirm with Program Directors if they participate in the process.</a:t>
            </a:r>
          </a:p>
          <a:p>
            <a:pPr lvl="1">
              <a:buFont typeface="Arial" panose="020B0604020202020204" pitchFamily="34" charset="0"/>
              <a:buChar char="•"/>
            </a:pPr>
            <a:r>
              <a:rPr lang="en-US" dirty="0"/>
              <a:t>Not all programs use exception agreements and may follow standard SF Match timelines.</a:t>
            </a:r>
          </a:p>
          <a:p>
            <a:pPr lvl="1">
              <a:buFont typeface="Arial" panose="020B0604020202020204" pitchFamily="34" charset="0"/>
              <a:buChar char="•"/>
            </a:pPr>
            <a:r>
              <a:rPr lang="en-US" dirty="0"/>
              <a:t>Some programs may limit exception agreements to specific cases—clarify directly with each program.</a:t>
            </a:r>
          </a:p>
          <a:p>
            <a:r>
              <a:rPr lang="en-US" b="1" dirty="0"/>
              <a:t>Key Dates &amp; Actions</a:t>
            </a:r>
            <a:r>
              <a:rPr lang="en-US" dirty="0"/>
              <a:t>:</a:t>
            </a:r>
          </a:p>
          <a:p>
            <a:pPr lvl="1">
              <a:buFont typeface="Arial" panose="020B0604020202020204" pitchFamily="34" charset="0"/>
              <a:buChar char="•"/>
            </a:pPr>
            <a:r>
              <a:rPr lang="en-US" dirty="0"/>
              <a:t>Be prepared to discuss offers starting </a:t>
            </a:r>
            <a:r>
              <a:rPr lang="en-US" b="1" dirty="0"/>
              <a:t>April 1, 2025</a:t>
            </a:r>
            <a:r>
              <a:rPr lang="en-US" dirty="0"/>
              <a:t>.</a:t>
            </a:r>
          </a:p>
          <a:p>
            <a:pPr lvl="1">
              <a:buFont typeface="Arial" panose="020B0604020202020204" pitchFamily="34" charset="0"/>
              <a:buChar char="•"/>
            </a:pPr>
            <a:r>
              <a:rPr lang="en-US" dirty="0"/>
              <a:t>You will have </a:t>
            </a:r>
            <a:r>
              <a:rPr lang="en-US" b="1" dirty="0"/>
              <a:t>72 hours</a:t>
            </a:r>
            <a:r>
              <a:rPr lang="en-US" dirty="0"/>
              <a:t> to accept or decline an offer.</a:t>
            </a:r>
          </a:p>
          <a:p>
            <a:pPr lvl="1">
              <a:buFont typeface="Arial" panose="020B0604020202020204" pitchFamily="34" charset="0"/>
              <a:buChar char="•"/>
            </a:pPr>
            <a:r>
              <a:rPr lang="en-US" dirty="0"/>
              <a:t>Be mindful—holding multiple offers may delay opportunities for others.</a:t>
            </a:r>
          </a:p>
          <a:p>
            <a:r>
              <a:rPr lang="en-US" b="1" dirty="0"/>
              <a:t>Interview Day Discussions</a:t>
            </a:r>
            <a:r>
              <a:rPr lang="en-US" dirty="0"/>
              <a:t>:</a:t>
            </a:r>
          </a:p>
          <a:p>
            <a:pPr lvl="1">
              <a:buFont typeface="Arial" panose="020B0604020202020204" pitchFamily="34" charset="0"/>
              <a:buChar char="•"/>
            </a:pPr>
            <a:r>
              <a:rPr lang="en-US" dirty="0"/>
              <a:t>It’s acceptable to ask about the process during interviews, but </a:t>
            </a:r>
            <a:r>
              <a:rPr lang="en-US" b="1" dirty="0"/>
              <a:t>no offers can be made before April 1, 2025</a:t>
            </a:r>
            <a:r>
              <a:rPr lang="en-US" dirty="0"/>
              <a:t>.</a:t>
            </a:r>
          </a:p>
          <a:p>
            <a:r>
              <a:rPr lang="en-US" b="1" dirty="0"/>
              <a:t>For Candidates Not Eligible for Exceptions</a:t>
            </a:r>
            <a:r>
              <a:rPr lang="en-US" dirty="0"/>
              <a:t>:</a:t>
            </a:r>
          </a:p>
          <a:p>
            <a:pPr lvl="1">
              <a:buFont typeface="Arial" panose="020B0604020202020204" pitchFamily="34" charset="0"/>
              <a:buChar char="•"/>
            </a:pPr>
            <a:r>
              <a:rPr lang="en-US" dirty="0"/>
              <a:t>Ask programs how many positions they allocate to the Match Exception Agreement Process.</a:t>
            </a:r>
          </a:p>
          <a:p>
            <a:pPr lvl="1">
              <a:buFont typeface="Arial" panose="020B0604020202020204" pitchFamily="34" charset="0"/>
              <a:buChar char="•"/>
            </a:pPr>
            <a:r>
              <a:rPr lang="en-US" dirty="0"/>
              <a:t>Finalized exceptions will be posted on the SOCCA website starting </a:t>
            </a:r>
            <a:r>
              <a:rPr lang="en-US" b="1" dirty="0"/>
              <a:t>April 1, 2025.</a:t>
            </a:r>
            <a:endParaRPr lang="en-US"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55618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69E"/>
              </a:buClr>
              <a:buSzPts val="4400"/>
              <a:buFont typeface="Calibri"/>
              <a:buNone/>
            </a:pPr>
            <a:r>
              <a:rPr lang="en-US"/>
              <a:t>Clarifications</a:t>
            </a:r>
            <a:endParaRPr lang="en-US" dirty="0"/>
          </a:p>
        </p:txBody>
      </p:sp>
      <p:sp>
        <p:nvSpPr>
          <p:cNvPr id="114" name="Google Shape;114;p7"/>
          <p:cNvSpPr txBox="1">
            <a:spLocks noGrp="1"/>
          </p:cNvSpPr>
          <p:nvPr>
            <p:ph type="body" idx="1"/>
          </p:nvPr>
        </p:nvSpPr>
        <p:spPr>
          <a:xfrm>
            <a:off x="556189" y="1599994"/>
            <a:ext cx="10515600" cy="4351338"/>
          </a:xfrm>
          <a:prstGeom prst="rect">
            <a:avLst/>
          </a:prstGeom>
          <a:noFill/>
          <a:ln>
            <a:noFill/>
          </a:ln>
        </p:spPr>
        <p:txBody>
          <a:bodyPr spcFirstLastPara="1" wrap="square" lIns="91425" tIns="45700" rIns="91425" bIns="45700" anchor="t" anchorCtr="0">
            <a:normAutofit fontScale="85000" lnSpcReduction="20000"/>
          </a:bodyPr>
          <a:lstStyle/>
          <a:p>
            <a:r>
              <a:rPr lang="en-US" b="1" dirty="0"/>
              <a:t>Purpose</a:t>
            </a:r>
            <a:r>
              <a:rPr lang="en-US" dirty="0"/>
              <a:t>:</a:t>
            </a:r>
          </a:p>
          <a:p>
            <a:pPr lvl="1">
              <a:buFont typeface="Arial" panose="020B0604020202020204" pitchFamily="34" charset="0"/>
              <a:buChar char="•"/>
            </a:pPr>
            <a:r>
              <a:rPr lang="en-US" dirty="0"/>
              <a:t>The exception agreement process is designed for applicants with extenuating circumstances that limit full participation in the Match.</a:t>
            </a:r>
          </a:p>
          <a:p>
            <a:r>
              <a:rPr lang="en-US" b="1" dirty="0"/>
              <a:t>Important Clarifications</a:t>
            </a:r>
            <a:r>
              <a:rPr lang="en-US" dirty="0"/>
              <a:t>:</a:t>
            </a:r>
          </a:p>
          <a:p>
            <a:pPr lvl="1">
              <a:buFont typeface="Arial" panose="020B0604020202020204" pitchFamily="34" charset="0"/>
              <a:buChar char="•"/>
            </a:pPr>
            <a:r>
              <a:rPr lang="en-US" dirty="0"/>
              <a:t>Match Exception Agreements are </a:t>
            </a:r>
            <a:r>
              <a:rPr lang="en-US" b="1" dirty="0"/>
              <a:t>not "out of the match" positions</a:t>
            </a:r>
            <a:r>
              <a:rPr lang="en-US" dirty="0"/>
              <a:t>.</a:t>
            </a:r>
          </a:p>
          <a:p>
            <a:pPr lvl="1">
              <a:buFont typeface="Arial" panose="020B0604020202020204" pitchFamily="34" charset="0"/>
              <a:buChar char="•"/>
            </a:pPr>
            <a:r>
              <a:rPr lang="en-US" dirty="0"/>
              <a:t>The SOCCA PDAC does </a:t>
            </a:r>
            <a:r>
              <a:rPr lang="en-US" b="1" dirty="0"/>
              <a:t>not endorse "out of the match" positions</a:t>
            </a:r>
            <a:r>
              <a:rPr lang="en-US" dirty="0"/>
              <a:t> and encourages all programs to use the SF Match process.</a:t>
            </a:r>
          </a:p>
          <a:p>
            <a:r>
              <a:rPr lang="en-US" b="1" dirty="0"/>
              <a:t>Compliance</a:t>
            </a:r>
            <a:r>
              <a:rPr lang="en-US" dirty="0"/>
              <a:t>:</a:t>
            </a:r>
          </a:p>
          <a:p>
            <a:pPr lvl="1">
              <a:buFont typeface="Arial" panose="020B0604020202020204" pitchFamily="34" charset="0"/>
              <a:buChar char="•"/>
            </a:pPr>
            <a:r>
              <a:rPr lang="en-US" dirty="0"/>
              <a:t>Agreements completed within the outlined rules are not considered match violations.</a:t>
            </a:r>
          </a:p>
          <a:p>
            <a:pPr lvl="1">
              <a:buFont typeface="Arial" panose="020B0604020202020204" pitchFamily="34" charset="0"/>
              <a:buChar char="•"/>
            </a:pPr>
            <a:r>
              <a:rPr lang="en-US" dirty="0"/>
              <a:t>The Match Exception Agreement process details are available on the SOCCA fellowship overview page. </a:t>
            </a:r>
          </a:p>
          <a:p>
            <a:pPr>
              <a:buFont typeface="Arial" panose="020B0604020202020204" pitchFamily="34" charset="0"/>
              <a:buChar char="•"/>
            </a:pPr>
            <a:r>
              <a:rPr lang="en-US" dirty="0"/>
              <a:t> </a:t>
            </a:r>
            <a:r>
              <a:rPr lang="en-US" b="1" dirty="0"/>
              <a:t>Accountability</a:t>
            </a:r>
            <a:r>
              <a:rPr lang="en-US" dirty="0"/>
              <a:t>:</a:t>
            </a:r>
          </a:p>
          <a:p>
            <a:pPr lvl="1">
              <a:buFont typeface="Arial" panose="020B0604020202020204" pitchFamily="34" charset="0"/>
              <a:buChar char="•"/>
            </a:pPr>
            <a:r>
              <a:rPr lang="en-US" dirty="0"/>
              <a:t>Applicants and programs are encouraged to </a:t>
            </a:r>
            <a:r>
              <a:rPr lang="en-US" b="1" dirty="0"/>
              <a:t>report any potential violations</a:t>
            </a:r>
            <a:r>
              <a:rPr lang="en-US" dirty="0"/>
              <a:t> of SF Match or SOCCA Match Exception rules (</a:t>
            </a:r>
            <a:r>
              <a:rPr lang="en-US" dirty="0">
                <a:hlinkClick r:id="rId3"/>
              </a:rPr>
              <a:t>Match Exception Violation Form</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55618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69E"/>
              </a:buClr>
              <a:buSzPts val="4400"/>
              <a:buFont typeface="Calibri"/>
              <a:buNone/>
            </a:pPr>
            <a:r>
              <a:rPr lang="en-US"/>
              <a:t>Information</a:t>
            </a:r>
            <a:endParaRPr/>
          </a:p>
        </p:txBody>
      </p:sp>
      <p:sp>
        <p:nvSpPr>
          <p:cNvPr id="120" name="Google Shape;120;p8"/>
          <p:cNvSpPr txBox="1">
            <a:spLocks noGrp="1"/>
          </p:cNvSpPr>
          <p:nvPr>
            <p:ph type="body" idx="1"/>
          </p:nvPr>
        </p:nvSpPr>
        <p:spPr>
          <a:xfrm>
            <a:off x="556189"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Please refer to the SOCCA website for a full description of the Match Exception Process: </a:t>
            </a:r>
            <a:r>
              <a:rPr lang="en-US" u="sng" dirty="0">
                <a:solidFill>
                  <a:schemeClr val="hlink"/>
                </a:solidFill>
                <a:hlinkClick r:id="rId3"/>
              </a:rPr>
              <a:t>https://socca.org/fellowships-overview/</a:t>
            </a:r>
            <a:endParaRPr lang="en-US" u="sng" dirty="0">
              <a:solidFill>
                <a:schemeClr val="hlink"/>
              </a:solidFill>
            </a:endParaRPr>
          </a:p>
          <a:p>
            <a:pPr marL="228600" lvl="0" indent="-228600" algn="l" rtl="0">
              <a:lnSpc>
                <a:spcPct val="90000"/>
              </a:lnSpc>
              <a:spcBef>
                <a:spcPts val="0"/>
              </a:spcBef>
              <a:spcAft>
                <a:spcPts val="0"/>
              </a:spcAft>
              <a:buClr>
                <a:schemeClr val="dk1"/>
              </a:buClr>
              <a:buSzPts val="2800"/>
              <a:buChar char="•"/>
            </a:pPr>
            <a:endParaRPr sz="800" dirty="0"/>
          </a:p>
          <a:p>
            <a:pPr marL="228600" lvl="0" indent="-228600" algn="l" rtl="0">
              <a:lnSpc>
                <a:spcPct val="90000"/>
              </a:lnSpc>
              <a:spcBef>
                <a:spcPts val="1000"/>
              </a:spcBef>
              <a:spcAft>
                <a:spcPts val="0"/>
              </a:spcAft>
              <a:buClr>
                <a:schemeClr val="dk1"/>
              </a:buClr>
              <a:buSzPts val="2800"/>
              <a:buChar char="•"/>
            </a:pPr>
            <a:r>
              <a:rPr lang="en-US" dirty="0"/>
              <a:t>Please reach out to the following people with concerns or questions:</a:t>
            </a:r>
            <a:endParaRPr sz="800" dirty="0"/>
          </a:p>
          <a:p>
            <a:pPr marL="685800" lvl="1" indent="-228600" algn="l" rtl="0">
              <a:lnSpc>
                <a:spcPct val="90000"/>
              </a:lnSpc>
              <a:spcBef>
                <a:spcPts val="500"/>
              </a:spcBef>
              <a:spcAft>
                <a:spcPts val="0"/>
              </a:spcAft>
              <a:buClr>
                <a:schemeClr val="dk1"/>
              </a:buClr>
              <a:buSzPts val="2400"/>
              <a:buChar char="•"/>
            </a:pPr>
            <a:r>
              <a:rPr lang="en-US" dirty="0"/>
              <a:t>Babar Fiza, MD (SOCCA PDAC Chair): </a:t>
            </a:r>
            <a:r>
              <a:rPr lang="en-US" u="sng" dirty="0" err="1">
                <a:solidFill>
                  <a:schemeClr val="hlink"/>
                </a:solidFill>
              </a:rPr>
              <a:t>bfiza@emory.edu</a:t>
            </a:r>
            <a:endParaRPr dirty="0"/>
          </a:p>
          <a:p>
            <a:pPr marL="685800" lvl="1" indent="-228600" algn="l" rtl="0">
              <a:lnSpc>
                <a:spcPct val="90000"/>
              </a:lnSpc>
              <a:spcBef>
                <a:spcPts val="500"/>
              </a:spcBef>
              <a:spcAft>
                <a:spcPts val="0"/>
              </a:spcAft>
              <a:buClr>
                <a:schemeClr val="dk1"/>
              </a:buClr>
              <a:buSzPts val="2400"/>
              <a:buChar char="•"/>
            </a:pPr>
            <a:r>
              <a:rPr lang="en-US" dirty="0" err="1"/>
              <a:t>Nazish</a:t>
            </a:r>
            <a:r>
              <a:rPr lang="en-US" dirty="0"/>
              <a:t> </a:t>
            </a:r>
            <a:r>
              <a:rPr lang="en-US" dirty="0" err="1"/>
              <a:t>Hasmi</a:t>
            </a:r>
            <a:r>
              <a:rPr lang="en-US" dirty="0"/>
              <a:t>, MBBS (SOCCA PDAC Vice Chair): </a:t>
            </a:r>
            <a:r>
              <a:rPr lang="en-US" dirty="0">
                <a:hlinkClick r:id="rId4"/>
              </a:rPr>
              <a:t>nazish.hashmi@duke.edu</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D81B32-2F7F-3F42-9914-4ACF459418C1}">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1437</TotalTime>
  <Words>888</Words>
  <Application>Microsoft Macintosh PowerPoint</Application>
  <PresentationFormat>Widescreen</PresentationFormat>
  <Paragraphs>77</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Critical Care Anesthesiology Fellowship Match 2025</vt:lpstr>
      <vt:lpstr>SOCCA Match Exceptions</vt:lpstr>
      <vt:lpstr>Eligibility for Match Exception Agreements</vt:lpstr>
      <vt:lpstr>Active Military Exception Agreement: Clarification and Purpose</vt:lpstr>
      <vt:lpstr>Match Exception Agreement: Key Details</vt:lpstr>
      <vt:lpstr>Exception Agreement: Commitment Details</vt:lpstr>
      <vt:lpstr>Match Exception Agreement: Candidate Guidance</vt:lpstr>
      <vt:lpstr>Clarifications</vt:lpstr>
      <vt:lpstr>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Care Anesthesiology Fellowship Match 2024</dc:title>
  <dc:creator>June Price</dc:creator>
  <cp:lastModifiedBy>Fiza, Babar</cp:lastModifiedBy>
  <cp:revision>11</cp:revision>
  <dcterms:created xsi:type="dcterms:W3CDTF">2022-03-17T12:08:08Z</dcterms:created>
  <dcterms:modified xsi:type="dcterms:W3CDTF">2025-01-04T04:57:34Z</dcterms:modified>
</cp:coreProperties>
</file>